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326" r:id="rId2"/>
    <p:sldId id="327" r:id="rId3"/>
    <p:sldId id="328" r:id="rId4"/>
    <p:sldId id="289" r:id="rId5"/>
    <p:sldId id="258" r:id="rId6"/>
    <p:sldId id="259" r:id="rId7"/>
    <p:sldId id="330" r:id="rId8"/>
    <p:sldId id="303" r:id="rId9"/>
    <p:sldId id="329" r:id="rId10"/>
    <p:sldId id="274" r:id="rId11"/>
    <p:sldId id="333" r:id="rId12"/>
    <p:sldId id="269" r:id="rId13"/>
    <p:sldId id="257" r:id="rId14"/>
    <p:sldId id="321" r:id="rId15"/>
    <p:sldId id="306" r:id="rId16"/>
    <p:sldId id="305" r:id="rId17"/>
    <p:sldId id="292" r:id="rId18"/>
    <p:sldId id="294" r:id="rId19"/>
    <p:sldId id="268" r:id="rId20"/>
    <p:sldId id="307" r:id="rId21"/>
    <p:sldId id="273" r:id="rId22"/>
    <p:sldId id="275" r:id="rId23"/>
    <p:sldId id="293" r:id="rId24"/>
    <p:sldId id="279" r:id="rId25"/>
    <p:sldId id="334" r:id="rId26"/>
    <p:sldId id="335" r:id="rId27"/>
    <p:sldId id="262" r:id="rId28"/>
    <p:sldId id="331" r:id="rId29"/>
    <p:sldId id="266" r:id="rId30"/>
    <p:sldId id="283" r:id="rId31"/>
    <p:sldId id="263" r:id="rId32"/>
    <p:sldId id="267" r:id="rId33"/>
    <p:sldId id="332" r:id="rId34"/>
    <p:sldId id="278" r:id="rId35"/>
    <p:sldId id="280" r:id="rId36"/>
    <p:sldId id="291" r:id="rId37"/>
    <p:sldId id="297" r:id="rId38"/>
    <p:sldId id="319" r:id="rId39"/>
    <p:sldId id="281" r:id="rId40"/>
    <p:sldId id="310" r:id="rId41"/>
    <p:sldId id="288" r:id="rId42"/>
    <p:sldId id="290" r:id="rId43"/>
    <p:sldId id="313" r:id="rId44"/>
    <p:sldId id="295" r:id="rId45"/>
    <p:sldId id="312" r:id="rId46"/>
    <p:sldId id="299" r:id="rId47"/>
    <p:sldId id="300" r:id="rId48"/>
    <p:sldId id="323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vula, Swarnalatha" initials="AS" lastIdx="1" clrIdx="0">
    <p:extLst>
      <p:ext uri="{19B8F6BF-5375-455C-9EA6-DF929625EA0E}">
        <p15:presenceInfo xmlns:p15="http://schemas.microsoft.com/office/powerpoint/2012/main" userId="S-1-5-21-1531082355-734649621-3782574898-342807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93537" autoAdjust="0"/>
  </p:normalViewPr>
  <p:slideViewPr>
    <p:cSldViewPr>
      <p:cViewPr varScale="1">
        <p:scale>
          <a:sx n="70" d="100"/>
          <a:sy n="70" d="100"/>
        </p:scale>
        <p:origin x="77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B18E-F2E5-4CA5-9784-2BC0584E9F4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7D0A-3D97-43D3-A458-0E79F015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47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B18E-F2E5-4CA5-9784-2BC0584E9F4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7D0A-3D97-43D3-A458-0E79F015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07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B18E-F2E5-4CA5-9784-2BC0584E9F4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7D0A-3D97-43D3-A458-0E79F015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98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B18E-F2E5-4CA5-9784-2BC0584E9F4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7D0A-3D97-43D3-A458-0E79F015D70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8117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B18E-F2E5-4CA5-9784-2BC0584E9F4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7D0A-3D97-43D3-A458-0E79F015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0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B18E-F2E5-4CA5-9784-2BC0584E9F4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7D0A-3D97-43D3-A458-0E79F015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42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B18E-F2E5-4CA5-9784-2BC0584E9F4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7D0A-3D97-43D3-A458-0E79F015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60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B18E-F2E5-4CA5-9784-2BC0584E9F4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7D0A-3D97-43D3-A458-0E79F015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47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B18E-F2E5-4CA5-9784-2BC0584E9F4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7D0A-3D97-43D3-A458-0E79F015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45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B18E-F2E5-4CA5-9784-2BC0584E9F4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7D0A-3D97-43D3-A458-0E79F015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23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B18E-F2E5-4CA5-9784-2BC0584E9F4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7D0A-3D97-43D3-A458-0E79F015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5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B18E-F2E5-4CA5-9784-2BC0584E9F4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7D0A-3D97-43D3-A458-0E79F015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9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B18E-F2E5-4CA5-9784-2BC0584E9F4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7D0A-3D97-43D3-A458-0E79F015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B18E-F2E5-4CA5-9784-2BC0584E9F4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7D0A-3D97-43D3-A458-0E79F015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12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B18E-F2E5-4CA5-9784-2BC0584E9F4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7D0A-3D97-43D3-A458-0E79F015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9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B18E-F2E5-4CA5-9784-2BC0584E9F4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7D0A-3D97-43D3-A458-0E79F015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8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B18E-F2E5-4CA5-9784-2BC0584E9F4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7D0A-3D97-43D3-A458-0E79F015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02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B51B18E-F2E5-4CA5-9784-2BC0584E9F4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77D0A-3D97-43D3-A458-0E79F015D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04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981200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dirty="0" smtClean="0"/>
              <a:t>ANALYSIS AND REPORTING SYSTEM    OF BANK ACCOUNT DETAILS</a:t>
            </a:r>
            <a:endParaRPr 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867400" y="47244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By</a:t>
            </a:r>
          </a:p>
          <a:p>
            <a:pPr algn="ctr"/>
            <a:endParaRPr lang="en-IN" dirty="0"/>
          </a:p>
          <a:p>
            <a:pPr algn="ctr"/>
            <a:r>
              <a:rPr lang="en-IN" b="1" dirty="0" smtClean="0"/>
              <a:t>SWARNALATHA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545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3" t="20751" r="32500" b="14033"/>
          <a:stretch/>
        </p:blipFill>
        <p:spPr>
          <a:xfrm>
            <a:off x="5562600" y="2971800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762000"/>
            <a:ext cx="9144000" cy="61769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67000" y="22860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Bank details Excel source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46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20356" r="31667" b="21839"/>
          <a:stretch/>
        </p:blipFill>
        <p:spPr>
          <a:xfrm>
            <a:off x="5638800" y="3870278"/>
            <a:ext cx="3352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3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" y="616424"/>
            <a:ext cx="9144000" cy="62108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17391" r="32500" b="23321"/>
          <a:stretch/>
        </p:blipFill>
        <p:spPr>
          <a:xfrm>
            <a:off x="5871949" y="3581400"/>
            <a:ext cx="3276600" cy="304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7000" y="190451"/>
            <a:ext cx="407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Account dimension table load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08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646"/>
            <a:ext cx="9144000" cy="60834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4" t="16483" r="31624" b="25076"/>
          <a:stretch/>
        </p:blipFill>
        <p:spPr>
          <a:xfrm>
            <a:off x="5715000" y="3276600"/>
            <a:ext cx="3276600" cy="29718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7000" y="263436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Bank branch dimension load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68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640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t="17391" r="31667" b="23321"/>
          <a:stretch/>
        </p:blipFill>
        <p:spPr>
          <a:xfrm>
            <a:off x="5867400" y="3510318"/>
            <a:ext cx="3276600" cy="304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19400" y="126811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Domain dimension table load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07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24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17391" r="32500" b="24803"/>
          <a:stretch/>
        </p:blipFill>
        <p:spPr>
          <a:xfrm>
            <a:off x="5867400" y="4114800"/>
            <a:ext cx="3276600" cy="297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0200" y="224135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Designation</a:t>
            </a:r>
            <a:r>
              <a:rPr lang="en-IN" sz="2400" dirty="0" smtClean="0">
                <a:solidFill>
                  <a:schemeClr val="accent3"/>
                </a:solidFill>
              </a:rPr>
              <a:t> </a:t>
            </a:r>
            <a:r>
              <a:rPr lang="en-IN" sz="2000" b="1" dirty="0" smtClean="0">
                <a:solidFill>
                  <a:schemeClr val="accent3"/>
                </a:solidFill>
              </a:rPr>
              <a:t>dimension</a:t>
            </a:r>
            <a:r>
              <a:rPr lang="en-IN" sz="2400" dirty="0" smtClean="0">
                <a:solidFill>
                  <a:schemeClr val="accent3"/>
                </a:solidFill>
              </a:rPr>
              <a:t> </a:t>
            </a:r>
            <a:r>
              <a:rPr lang="en-IN" sz="2000" b="1" dirty="0" smtClean="0">
                <a:solidFill>
                  <a:schemeClr val="accent3"/>
                </a:solidFill>
              </a:rPr>
              <a:t>table</a:t>
            </a:r>
            <a:r>
              <a:rPr lang="en-IN" sz="2400" dirty="0" smtClean="0">
                <a:solidFill>
                  <a:schemeClr val="accent3"/>
                </a:solidFill>
              </a:rPr>
              <a:t> </a:t>
            </a:r>
            <a:r>
              <a:rPr lang="en-IN" sz="2000" b="1" dirty="0" smtClean="0">
                <a:solidFill>
                  <a:schemeClr val="accent3"/>
                </a:solidFill>
              </a:rPr>
              <a:t>load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72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6019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17391" r="31666" b="23321"/>
          <a:stretch/>
        </p:blipFill>
        <p:spPr>
          <a:xfrm>
            <a:off x="5771866" y="3429000"/>
            <a:ext cx="3352800" cy="304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304800"/>
            <a:ext cx="434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Location dimension table load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88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15909" r="31666" b="21837"/>
          <a:stretch/>
        </p:blipFill>
        <p:spPr>
          <a:xfrm>
            <a:off x="5801436" y="3429000"/>
            <a:ext cx="3352800" cy="3200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09800" y="154787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Company dimension table load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59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685800"/>
            <a:ext cx="9144000" cy="61881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17391" r="32500" b="23320"/>
          <a:stretch/>
        </p:blipFill>
        <p:spPr>
          <a:xfrm>
            <a:off x="5867400" y="3429000"/>
            <a:ext cx="3276600" cy="304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3600" y="200391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Education dimension table load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9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sz="2800" b="1" dirty="0" smtClean="0"/>
              <a:t>Main objective:-</a:t>
            </a:r>
            <a:br>
              <a:rPr lang="en-IN" sz="2800" b="1" dirty="0" smtClean="0"/>
            </a:br>
            <a:r>
              <a:rPr lang="en-IN" sz="2800" b="1" dirty="0" smtClean="0"/>
              <a:t>--------------------------</a:t>
            </a:r>
            <a:br>
              <a:rPr lang="en-IN" sz="2800" b="1" dirty="0" smtClean="0"/>
            </a:br>
            <a:r>
              <a:rPr lang="en-IN" sz="2800" b="1" dirty="0" smtClean="0"/>
              <a:t>Development of a analysis and reporting on back account details </a:t>
            </a:r>
            <a:r>
              <a:rPr lang="en-IN" dirty="0" smtClean="0"/>
              <a:t/>
            </a:r>
            <a:br>
              <a:rPr lang="en-IN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4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2" y="609600"/>
            <a:ext cx="9144000" cy="624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6" t="17392" r="33333" b="23320"/>
          <a:stretch/>
        </p:blipFill>
        <p:spPr>
          <a:xfrm>
            <a:off x="5943600" y="3796352"/>
            <a:ext cx="3200400" cy="304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2088" y="195842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Marital Status dimension table load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6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6" t="17391" r="31667" b="23321"/>
          <a:stretch/>
        </p:blipFill>
        <p:spPr>
          <a:xfrm>
            <a:off x="5791200" y="3581400"/>
            <a:ext cx="3352800" cy="304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304800"/>
            <a:ext cx="48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Personal dimension table load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67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624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t="17391" r="31667" b="23321"/>
          <a:stretch/>
        </p:blipFill>
        <p:spPr>
          <a:xfrm>
            <a:off x="5867400" y="3581400"/>
            <a:ext cx="3276600" cy="304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3600" y="61639"/>
            <a:ext cx="48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Loan dimension table load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38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3" t="1087" r="39166" b="-395"/>
          <a:stretch/>
        </p:blipFill>
        <p:spPr>
          <a:xfrm>
            <a:off x="-76201" y="631679"/>
            <a:ext cx="9220201" cy="62579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52800" y="211629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Fact table1 load</a:t>
            </a:r>
            <a:endParaRPr lang="en-US" sz="2000" b="1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0" r="20833" b="12945"/>
          <a:stretch/>
        </p:blipFill>
        <p:spPr>
          <a:xfrm>
            <a:off x="4813490" y="3786823"/>
            <a:ext cx="4318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69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" y="685800"/>
            <a:ext cx="9056077" cy="63339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1" t="-767" r="55833" b="7806"/>
          <a:stretch/>
        </p:blipFill>
        <p:spPr>
          <a:xfrm>
            <a:off x="4191000" y="1463239"/>
            <a:ext cx="4457700" cy="4779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34860" y="175061"/>
            <a:ext cx="2508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Fact table 2 load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876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" y="0"/>
            <a:ext cx="9128078" cy="702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695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2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067800" cy="609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19400" y="15240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Master package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46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676400"/>
            <a:ext cx="792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>
                <a:solidFill>
                  <a:schemeClr val="accent3"/>
                </a:solidFill>
              </a:rPr>
              <a:t>Reports based on data for easy analysis by using power bi</a:t>
            </a:r>
            <a:endParaRPr lang="en-US" sz="4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03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01797" cy="6095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9998" y="152400"/>
            <a:ext cx="678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Top 10 accounts in terms of savings account balance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12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304800" y="1105837"/>
            <a:ext cx="762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" name="Group 1"/>
          <p:cNvGrpSpPr>
            <a:grpSpLocks noChangeAspect="1"/>
          </p:cNvGrpSpPr>
          <p:nvPr/>
        </p:nvGrpSpPr>
        <p:grpSpPr bwMode="auto">
          <a:xfrm>
            <a:off x="1565275" y="2590800"/>
            <a:ext cx="6013450" cy="3532188"/>
            <a:chOff x="2527" y="-307"/>
            <a:chExt cx="13154" cy="7947"/>
          </a:xfrm>
        </p:grpSpPr>
        <p:sp>
          <p:nvSpPr>
            <p:cNvPr id="4" name="AutoShape 18"/>
            <p:cNvSpPr>
              <a:spLocks noChangeAspect="1" noChangeArrowheads="1" noTextEdit="1"/>
            </p:cNvSpPr>
            <p:nvPr/>
          </p:nvSpPr>
          <p:spPr bwMode="auto">
            <a:xfrm>
              <a:off x="2527" y="-307"/>
              <a:ext cx="13154" cy="7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AutoShape 17"/>
            <p:cNvSpPr>
              <a:spLocks noChangeArrowheads="1"/>
            </p:cNvSpPr>
            <p:nvPr/>
          </p:nvSpPr>
          <p:spPr bwMode="auto">
            <a:xfrm>
              <a:off x="13231" y="413"/>
              <a:ext cx="2281" cy="4946"/>
            </a:xfrm>
            <a:prstGeom prst="flowChartMultidocument">
              <a:avLst/>
            </a:prstGeom>
            <a:gradFill rotWithShape="1">
              <a:gsLst>
                <a:gs pos="0">
                  <a:srgbClr val="00CC66">
                    <a:gamma/>
                    <a:shade val="46275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Documents"/>
            <p:cNvSpPr>
              <a:spLocks noEditPoints="1" noChangeArrowheads="1"/>
            </p:cNvSpPr>
            <p:nvPr/>
          </p:nvSpPr>
          <p:spPr bwMode="auto">
            <a:xfrm>
              <a:off x="2556" y="-218"/>
              <a:ext cx="2400" cy="7427"/>
            </a:xfrm>
            <a:custGeom>
              <a:avLst/>
              <a:gdLst>
                <a:gd name="T0" fmla="*/ 0 w 21600"/>
                <a:gd name="T1" fmla="*/ 2800 h 21600"/>
                <a:gd name="T2" fmla="*/ 3468 w 21600"/>
                <a:gd name="T3" fmla="*/ 0 h 21600"/>
                <a:gd name="T4" fmla="*/ 21653 w 21600"/>
                <a:gd name="T5" fmla="*/ 18828 h 21600"/>
                <a:gd name="T6" fmla="*/ 19954 w 21600"/>
                <a:gd name="T7" fmla="*/ 20214 h 21600"/>
                <a:gd name="T8" fmla="*/ 18256 w 21600"/>
                <a:gd name="T9" fmla="*/ 21628 h 21600"/>
                <a:gd name="T10" fmla="*/ 19954 w 21600"/>
                <a:gd name="T11" fmla="*/ 1428 h 21600"/>
                <a:gd name="T12" fmla="*/ 18256 w 21600"/>
                <a:gd name="T13" fmla="*/ 2800 h 21600"/>
                <a:gd name="T14" fmla="*/ 1645 w 21600"/>
                <a:gd name="T15" fmla="*/ 1428 h 21600"/>
                <a:gd name="T16" fmla="*/ 21600 w 21600"/>
                <a:gd name="T17" fmla="*/ 0 h 21600"/>
                <a:gd name="T18" fmla="*/ 10800 w 21600"/>
                <a:gd name="T19" fmla="*/ 0 h 21600"/>
                <a:gd name="T20" fmla="*/ 0 w 21600"/>
                <a:gd name="T21" fmla="*/ 10800 h 21600"/>
                <a:gd name="T22" fmla="*/ 21600 w 21600"/>
                <a:gd name="T23" fmla="*/ 10800 h 21600"/>
                <a:gd name="T24" fmla="*/ 1645 w 21600"/>
                <a:gd name="T25" fmla="*/ 4171 h 21600"/>
                <a:gd name="T26" fmla="*/ 16522 w 21600"/>
                <a:gd name="T27" fmla="*/ 1731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T24" t="T25" r="T26" b="T27"/>
              <a:pathLst>
                <a:path w="21600" h="21600" extrusionOk="0">
                  <a:moveTo>
                    <a:pt x="0" y="18014"/>
                  </a:moveTo>
                  <a:lnTo>
                    <a:pt x="0" y="2800"/>
                  </a:lnTo>
                  <a:lnTo>
                    <a:pt x="1645" y="2800"/>
                  </a:lnTo>
                  <a:lnTo>
                    <a:pt x="1645" y="1428"/>
                  </a:lnTo>
                  <a:lnTo>
                    <a:pt x="3468" y="1428"/>
                  </a:lnTo>
                  <a:lnTo>
                    <a:pt x="3468" y="0"/>
                  </a:lnTo>
                  <a:lnTo>
                    <a:pt x="21653" y="0"/>
                  </a:lnTo>
                  <a:lnTo>
                    <a:pt x="21653" y="18828"/>
                  </a:lnTo>
                  <a:lnTo>
                    <a:pt x="19954" y="18828"/>
                  </a:lnTo>
                  <a:lnTo>
                    <a:pt x="19954" y="20214"/>
                  </a:lnTo>
                  <a:lnTo>
                    <a:pt x="18256" y="20214"/>
                  </a:lnTo>
                  <a:lnTo>
                    <a:pt x="18256" y="21600"/>
                  </a:lnTo>
                  <a:lnTo>
                    <a:pt x="4434" y="21600"/>
                  </a:lnTo>
                  <a:lnTo>
                    <a:pt x="0" y="18014"/>
                  </a:lnTo>
                  <a:close/>
                </a:path>
                <a:path w="21600" h="21600" extrusionOk="0">
                  <a:moveTo>
                    <a:pt x="3486" y="1428"/>
                  </a:moveTo>
                  <a:lnTo>
                    <a:pt x="19954" y="1428"/>
                  </a:lnTo>
                  <a:lnTo>
                    <a:pt x="19954" y="20214"/>
                  </a:lnTo>
                  <a:lnTo>
                    <a:pt x="18256" y="20214"/>
                  </a:lnTo>
                  <a:lnTo>
                    <a:pt x="18256" y="2800"/>
                  </a:lnTo>
                  <a:lnTo>
                    <a:pt x="1645" y="2800"/>
                  </a:lnTo>
                  <a:lnTo>
                    <a:pt x="1645" y="1428"/>
                  </a:lnTo>
                  <a:lnTo>
                    <a:pt x="3486" y="1428"/>
                  </a:lnTo>
                  <a:close/>
                </a:path>
                <a:path w="21600" h="21600" extrusionOk="0">
                  <a:moveTo>
                    <a:pt x="0" y="18014"/>
                  </a:moveTo>
                  <a:lnTo>
                    <a:pt x="4434" y="18000"/>
                  </a:lnTo>
                  <a:lnTo>
                    <a:pt x="4434" y="21600"/>
                  </a:lnTo>
                  <a:lnTo>
                    <a:pt x="0" y="18014"/>
                  </a:lnTo>
                  <a:close/>
                </a:path>
              </a:pathLst>
            </a:custGeom>
            <a:gradFill rotWithShape="1">
              <a:gsLst>
                <a:gs pos="0">
                  <a:srgbClr val="333399"/>
                </a:gs>
                <a:gs pos="50000">
                  <a:srgbClr val="FFFFFF"/>
                </a:gs>
                <a:gs pos="100000">
                  <a:srgbClr val="333399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auto">
            <a:xfrm>
              <a:off x="2527" y="1750"/>
              <a:ext cx="2300" cy="18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Heterogeneous Sources i.e. operational data (Flat files)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5657" y="112"/>
              <a:ext cx="2449" cy="6155"/>
            </a:xfrm>
            <a:prstGeom prst="rect">
              <a:avLst/>
            </a:prstGeom>
            <a:solidFill>
              <a:srgbClr val="FFCF0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5727" y="516"/>
              <a:ext cx="2000" cy="557"/>
            </a:xfrm>
            <a:prstGeom prst="rect">
              <a:avLst/>
            </a:prstGeom>
            <a:solidFill>
              <a:srgbClr val="FFCF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EXTRACT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5527" y="1853"/>
              <a:ext cx="2300" cy="557"/>
            </a:xfrm>
            <a:prstGeom prst="rect">
              <a:avLst/>
            </a:prstGeom>
            <a:solidFill>
              <a:srgbClr val="FFCF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TRANSFORM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5627" y="3190"/>
              <a:ext cx="2100" cy="557"/>
            </a:xfrm>
            <a:prstGeom prst="rect">
              <a:avLst/>
            </a:prstGeom>
            <a:solidFill>
              <a:srgbClr val="FFCF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LOAD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>
              <a:off x="8485" y="516"/>
              <a:ext cx="1917" cy="4623"/>
            </a:xfrm>
            <a:prstGeom prst="flowChartMagneticDisk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8485" y="2559"/>
              <a:ext cx="1800" cy="1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Data warehouse (Oracle)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13423" y="2283"/>
              <a:ext cx="1700" cy="1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Reports Based On Tool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10930" y="547"/>
              <a:ext cx="1668" cy="4662"/>
            </a:xfrm>
            <a:prstGeom prst="ellipse">
              <a:avLst/>
            </a:prstGeom>
            <a:solidFill>
              <a:srgbClr val="00E4A8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ext Box 6"/>
            <p:cNvSpPr txBox="1">
              <a:spLocks noChangeArrowheads="1"/>
            </p:cNvSpPr>
            <p:nvPr/>
          </p:nvSpPr>
          <p:spPr bwMode="auto">
            <a:xfrm>
              <a:off x="11605" y="1170"/>
              <a:ext cx="589" cy="3473"/>
            </a:xfrm>
            <a:prstGeom prst="rect">
              <a:avLst/>
            </a:prstGeom>
            <a:solidFill>
              <a:srgbClr val="00E4A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REPORTS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Line 5"/>
            <p:cNvSpPr>
              <a:spLocks noChangeShapeType="1"/>
            </p:cNvSpPr>
            <p:nvPr/>
          </p:nvSpPr>
          <p:spPr bwMode="auto">
            <a:xfrm>
              <a:off x="4927" y="3283"/>
              <a:ext cx="50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4"/>
            <p:cNvSpPr>
              <a:spLocks noChangeShapeType="1"/>
            </p:cNvSpPr>
            <p:nvPr/>
          </p:nvSpPr>
          <p:spPr bwMode="auto">
            <a:xfrm>
              <a:off x="8016" y="3319"/>
              <a:ext cx="40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3"/>
            <p:cNvSpPr>
              <a:spLocks noChangeShapeType="1"/>
            </p:cNvSpPr>
            <p:nvPr/>
          </p:nvSpPr>
          <p:spPr bwMode="auto">
            <a:xfrm>
              <a:off x="10501" y="2859"/>
              <a:ext cx="42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2"/>
            <p:cNvSpPr>
              <a:spLocks noChangeShapeType="1"/>
            </p:cNvSpPr>
            <p:nvPr/>
          </p:nvSpPr>
          <p:spPr bwMode="auto">
            <a:xfrm>
              <a:off x="12602" y="2826"/>
              <a:ext cx="60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Rectangle 27"/>
          <p:cNvSpPr>
            <a:spLocks noChangeArrowheads="1"/>
          </p:cNvSpPr>
          <p:nvPr/>
        </p:nvSpPr>
        <p:spPr bwMode="auto">
          <a:xfrm>
            <a:off x="0" y="39893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65275" y="1371600"/>
            <a:ext cx="6435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Bahnschrift" panose="020B0502040204020203" pitchFamily="34" charset="0"/>
              </a:rPr>
              <a:t>Project flow</a:t>
            </a:r>
            <a:endParaRPr lang="en-US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60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3245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152400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Analysis based on loan and age group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7690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999"/>
            <a:ext cx="9144000" cy="60924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2600" y="152400"/>
            <a:ext cx="579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Count of employees by age and education 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26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6013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3048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Loan analysis based on housing and marital status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4066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24" y="762000"/>
            <a:ext cx="9144000" cy="632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2600" y="115669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/>
                </a:solidFill>
              </a:rPr>
              <a:t>Loan analysis based on housing and marital status</a:t>
            </a:r>
            <a:endParaRPr lang="en-US" b="1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5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0"/>
            <a:ext cx="9067800" cy="60901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0" y="115669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/>
                </a:solidFill>
              </a:rPr>
              <a:t>Count of employees by </a:t>
            </a:r>
            <a:r>
              <a:rPr lang="en-IN" b="1" dirty="0" smtClean="0">
                <a:solidFill>
                  <a:schemeClr val="accent3"/>
                </a:solidFill>
              </a:rPr>
              <a:t>grouping age </a:t>
            </a:r>
            <a:r>
              <a:rPr lang="en-IN" b="1" dirty="0">
                <a:solidFill>
                  <a:schemeClr val="accent3"/>
                </a:solidFill>
              </a:rPr>
              <a:t>and education </a:t>
            </a:r>
            <a:endParaRPr lang="en-US" b="1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4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" y="838200"/>
            <a:ext cx="9144000" cy="600924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97745" y="3048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chemeClr val="accent3"/>
                </a:solidFill>
              </a:rPr>
              <a:t>Analysis based on number of accounts by account type</a:t>
            </a:r>
            <a:endParaRPr 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1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6019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304800"/>
            <a:ext cx="815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Number of accounts in each company based on account type 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2182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6019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800" y="2286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Accounts based on account opening date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74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61721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" y="304800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Rate of interest based on loan type name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53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999"/>
            <a:ext cx="9144000" cy="60675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3600" y="228600"/>
            <a:ext cx="556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Publishing the reports to service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95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6" t="21812" r="25000" b="8461"/>
          <a:stretch/>
        </p:blipFill>
        <p:spPr>
          <a:xfrm>
            <a:off x="22746" y="910988"/>
            <a:ext cx="9121254" cy="5909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1800" y="22860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Sample schema(snowflake)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00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22"/>
            <a:ext cx="9144000" cy="5844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0" y="228600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Selecting destination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2729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6172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0" y="2286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accent3"/>
                </a:solidFill>
              </a:rPr>
              <a:t>Report published to service</a:t>
            </a:r>
            <a:endParaRPr 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26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"/>
          <a:stretch/>
        </p:blipFill>
        <p:spPr>
          <a:xfrm>
            <a:off x="7961" y="1066801"/>
            <a:ext cx="9144000" cy="579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4961" y="4572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Report in power bi service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6015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400"/>
            <a:ext cx="9144000" cy="723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0800" y="990600"/>
            <a:ext cx="39624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IN" dirty="0" smtClean="0"/>
              <a:t>Creating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8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0" y="1524000"/>
            <a:ext cx="35814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dirty="0" smtClean="0"/>
              <a:t>Pinning the tile to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65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3400"/>
            <a:ext cx="914400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334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6248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2800" y="2286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Dashboard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74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91440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063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33600" y="2743200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 smtClean="0">
                <a:solidFill>
                  <a:schemeClr val="accent3"/>
                </a:solidFill>
              </a:rPr>
              <a:t>Thank you</a:t>
            </a:r>
            <a:endParaRPr lang="en-US" sz="6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07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701"/>
            <a:ext cx="9144000" cy="6172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1524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accent3"/>
                </a:solidFill>
              </a:rPr>
              <a:t>SQL queries to create table</a:t>
            </a:r>
            <a:endParaRPr 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8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387"/>
            <a:ext cx="9089984" cy="59842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7400" y="304800"/>
            <a:ext cx="548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Extraction Transformation and loading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66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6" y="656303"/>
            <a:ext cx="9148916" cy="617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15908" r="31667" b="23320"/>
          <a:stretch/>
        </p:blipFill>
        <p:spPr>
          <a:xfrm>
            <a:off x="5763538" y="3323303"/>
            <a:ext cx="3856978" cy="31241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1684" y="122903"/>
            <a:ext cx="2491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3"/>
                </a:solidFill>
              </a:rPr>
              <a:t>Source load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58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438400"/>
            <a:ext cx="693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latin typeface="Bahnschrift SemiLight" panose="020B0502040204020203" pitchFamily="34" charset="0"/>
              </a:rPr>
              <a:t>Dimensions</a:t>
            </a:r>
          </a:p>
          <a:p>
            <a:pPr algn="ctr"/>
            <a:r>
              <a:rPr lang="en-IN" sz="3200" b="1" dirty="0" smtClean="0">
                <a:latin typeface="Bahnschrift SemiLight" panose="020B0502040204020203" pitchFamily="34" charset="0"/>
              </a:rPr>
              <a:t>Facts</a:t>
            </a:r>
            <a:endParaRPr lang="en-US" sz="3200" b="1" dirty="0">
              <a:latin typeface="Bahnschrift Semi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1654" y="1295400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/>
              <a:t>SQL Server Integration Services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358854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362</TotalTime>
  <Words>229</Words>
  <Application>Microsoft Office PowerPoint</Application>
  <PresentationFormat>On-screen Show (4:3)</PresentationFormat>
  <Paragraphs>53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Bahnschrift</vt:lpstr>
      <vt:lpstr>Bahnschrift SemiLight</vt:lpstr>
      <vt:lpstr>Century Gothic</vt:lpstr>
      <vt:lpstr>Times New Roman</vt:lpstr>
      <vt:lpstr>Wingdings 3</vt:lpstr>
      <vt:lpstr>Ion</vt:lpstr>
      <vt:lpstr>ANALYSIS AND REPORTING SYSTEM    OF BANK ACCOUNT DETAILS</vt:lpstr>
      <vt:lpstr>Main objective:- -------------------------- Development of a analysis and reporting on back account details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Aavula, Swarnalatha</cp:lastModifiedBy>
  <cp:revision>35</cp:revision>
  <dcterms:created xsi:type="dcterms:W3CDTF">2019-03-07T01:06:05Z</dcterms:created>
  <dcterms:modified xsi:type="dcterms:W3CDTF">2019-03-07T09:13:58Z</dcterms:modified>
</cp:coreProperties>
</file>